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21"/>
  </p:notesMasterIdLst>
  <p:handoutMasterIdLst>
    <p:handoutMasterId r:id="rId22"/>
  </p:handoutMasterIdLst>
  <p:sldIdLst>
    <p:sldId id="267" r:id="rId5"/>
    <p:sldId id="295" r:id="rId6"/>
    <p:sldId id="287" r:id="rId7"/>
    <p:sldId id="293" r:id="rId8"/>
    <p:sldId id="288" r:id="rId9"/>
    <p:sldId id="291" r:id="rId10"/>
    <p:sldId id="292" r:id="rId11"/>
    <p:sldId id="269" r:id="rId12"/>
    <p:sldId id="271" r:id="rId13"/>
    <p:sldId id="283" r:id="rId14"/>
    <p:sldId id="284" r:id="rId15"/>
    <p:sldId id="285" r:id="rId16"/>
    <p:sldId id="286" r:id="rId17"/>
    <p:sldId id="272" r:id="rId18"/>
    <p:sldId id="290" r:id="rId19"/>
    <p:sldId id="294" r:id="rId20"/>
  </p:sldIdLst>
  <p:sldSz cx="12188825" cy="6858000"/>
  <p:notesSz cx="6858000" cy="91440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88700" autoAdjust="0"/>
  </p:normalViewPr>
  <p:slideViewPr>
    <p:cSldViewPr>
      <p:cViewPr varScale="1">
        <p:scale>
          <a:sx n="98" d="100"/>
          <a:sy n="98" d="100"/>
        </p:scale>
        <p:origin x="1144" y="192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100" d="100"/>
          <a:sy n="100" d="100"/>
        </p:scale>
        <p:origin x="3552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A1CEFD47-19E1-481F-8F2F-C517C0D071C0}" type="datetime1">
              <a:rPr lang="zh-TW" altLang="en-US" smtClean="0">
                <a:latin typeface="細明體" panose="02020509000000000000" pitchFamily="49" charset="-120"/>
                <a:ea typeface="細明體" panose="02020509000000000000" pitchFamily="49" charset="-120"/>
              </a:rPr>
              <a:pPr algn="r" rtl="0"/>
              <a:t>2019/11/10</a:t>
            </a:fld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1114579-D02A-4B51-B5DF-8EC449F77AC7}" type="slidenum">
              <a:rPr lang="en-US" altLang="zh-TW" smtClean="0">
                <a:latin typeface="細明體" panose="02020509000000000000" pitchFamily="49" charset="-120"/>
                <a:ea typeface="細明體" panose="02020509000000000000" pitchFamily="49" charset="-120"/>
              </a:rPr>
              <a:pPr algn="r" rtl="0"/>
              <a:t>‹#›</a:t>
            </a:fld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81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</p:txBody>
      </p:sp>
      <p:sp>
        <p:nvSpPr>
          <p:cNvPr id="8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9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algn="r"/>
            <a:fld id="{A1CEFD47-19E1-481F-8F2F-C517C0D071C0}" type="datetime1">
              <a:rPr lang="zh-TW" altLang="en-US" smtClean="0"/>
              <a:pPr algn="r"/>
              <a:t>2019/11/10</a:t>
            </a:fld>
            <a:endParaRPr lang="zh-TW" altLang="en-US" dirty="0"/>
          </a:p>
        </p:txBody>
      </p:sp>
      <p:sp>
        <p:nvSpPr>
          <p:cNvPr id="10" name="頁尾預留位置 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11" name="投影片編號預留位置 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algn="r"/>
            <a:fld id="{01114579-D02A-4B51-B5DF-8EC449F77AC7}" type="slidenum">
              <a:rPr lang="en-US" altLang="zh-TW" smtClean="0"/>
              <a:pPr algn="r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742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 algn="r" rtl="0"/>
            <a:fld id="{C6074690-7256-4BB9-AC0F-97AEAE8CDEC2}" type="slidenum">
              <a:rPr lang="en-US" altLang="zh-TW" smtClean="0"/>
              <a:pPr algn="r" rtl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56487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algn="r"/>
            <a:fld id="{01114579-D02A-4B51-B5DF-8EC449F77AC7}" type="slidenum">
              <a:rPr lang="en-US" altLang="zh-TW" smtClean="0"/>
              <a:pPr algn="r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7592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algn="r"/>
            <a:fld id="{01114579-D02A-4B51-B5DF-8EC449F77AC7}" type="slidenum">
              <a:rPr lang="en-US" altLang="zh-TW" smtClean="0"/>
              <a:pPr algn="r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50362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 algn="r" rtl="0"/>
            <a:fld id="{C6074690-7256-4BB9-AC0F-97AEAE8CDEC2}" type="slidenum">
              <a:rPr lang="en-US" altLang="zh-TW" smtClean="0"/>
              <a:pPr algn="r" rtl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8850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 algn="r" rtl="0"/>
            <a:fld id="{C6074690-7256-4BB9-AC0F-97AEAE8CDEC2}" type="slidenum">
              <a:rPr lang="en-US" altLang="zh-TW" smtClean="0"/>
              <a:pPr algn="r" rtl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8609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 algn="r" rtl="0"/>
            <a:fld id="{C6074690-7256-4BB9-AC0F-97AEAE8CDEC2}" type="slidenum">
              <a:rPr lang="en-US" altLang="zh-TW" smtClean="0"/>
              <a:pPr algn="r" rtl="0"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78770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45974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6792" y="1905003"/>
            <a:ext cx="9435241" cy="1625599"/>
          </a:xfrm>
        </p:spPr>
        <p:txBody>
          <a:bodyPr rtlCol="0">
            <a:normAutofit/>
          </a:bodyPr>
          <a:lstStyle>
            <a:lvl1pPr algn="ctr" rtl="0">
              <a:lnSpc>
                <a:spcPct val="90000"/>
              </a:lnSpc>
              <a:defRPr sz="4800">
                <a:solidFill>
                  <a:schemeClr val="tx2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82103" y="3657123"/>
            <a:ext cx="9429931" cy="991077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2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zh-TW" altLang="en-US"/>
              <a:t>按一下以編輯母片子標題樣式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BBFFD15A-6971-426D-BFFF-3977F0C6C215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1218882" y="1600200"/>
            <a:ext cx="9739746" cy="73152"/>
            <a:chOff x="914400" y="1200150"/>
            <a:chExt cx="7306712" cy="54864"/>
          </a:xfrm>
        </p:grpSpPr>
        <p:sp>
          <p:nvSpPr>
            <p:cNvPr id="8" name="橢圓​​ 7"/>
            <p:cNvSpPr/>
            <p:nvPr/>
          </p:nvSpPr>
          <p:spPr>
            <a:xfrm>
              <a:off x="8166248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sp>
          <p:nvSpPr>
            <p:cNvPr id="9" name="橢圓​​ 8"/>
            <p:cNvSpPr/>
            <p:nvPr/>
          </p:nvSpPr>
          <p:spPr>
            <a:xfrm>
              <a:off x="914400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1036847" y="12076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1" name="直線接點 10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線接點​​ 11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群組 12"/>
          <p:cNvGrpSpPr/>
          <p:nvPr/>
        </p:nvGrpSpPr>
        <p:grpSpPr>
          <a:xfrm>
            <a:off x="1218882" y="4851400"/>
            <a:ext cx="9739746" cy="73152"/>
            <a:chOff x="914400" y="3638550"/>
            <a:chExt cx="7306712" cy="54864"/>
          </a:xfrm>
        </p:grpSpPr>
        <p:sp>
          <p:nvSpPr>
            <p:cNvPr id="14" name="橢圓​​ 13"/>
            <p:cNvSpPr/>
            <p:nvPr/>
          </p:nvSpPr>
          <p:spPr>
            <a:xfrm>
              <a:off x="8166248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sp>
          <p:nvSpPr>
            <p:cNvPr id="15" name="橢圓​​ 14"/>
            <p:cNvSpPr/>
            <p:nvPr/>
          </p:nvSpPr>
          <p:spPr>
            <a:xfrm>
              <a:off x="914400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16" name="群組 15"/>
            <p:cNvGrpSpPr/>
            <p:nvPr/>
          </p:nvGrpSpPr>
          <p:grpSpPr>
            <a:xfrm>
              <a:off x="1036847" y="36460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7" name="直線接點 16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​ 17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43764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algn="l" rtl="0"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C1D8E2B-F9D2-4E55-90EF-4439A220ACD9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990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2030" y="990599"/>
            <a:ext cx="9344765" cy="2235203"/>
          </a:xfrm>
        </p:spPr>
        <p:txBody>
          <a:bodyPr rtlCol="0" anchor="b">
            <a:normAutofit/>
          </a:bodyPr>
          <a:lstStyle>
            <a:lvl1pPr algn="ctr" rtl="0">
              <a:lnSpc>
                <a:spcPct val="90000"/>
              </a:lnSpc>
              <a:defRPr sz="4800" b="0" cap="none" baseline="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422030" y="3733800"/>
            <a:ext cx="9344765" cy="1219200"/>
          </a:xfrm>
        </p:spPr>
        <p:txBody>
          <a:bodyPr rtlCol="0" anchor="t"/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E579F7E2-A267-4BC3-9709-C990FEFB23EB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grpSp>
        <p:nvGrpSpPr>
          <p:cNvPr id="13" name="群組 12"/>
          <p:cNvGrpSpPr/>
          <p:nvPr/>
        </p:nvGrpSpPr>
        <p:grpSpPr>
          <a:xfrm>
            <a:off x="3273781" y="3475736"/>
            <a:ext cx="5641265" cy="54864"/>
            <a:chOff x="2455975" y="2588441"/>
            <a:chExt cx="4232051" cy="41148"/>
          </a:xfrm>
        </p:grpSpPr>
        <p:sp>
          <p:nvSpPr>
            <p:cNvPr id="14" name="橢圓​​ 13"/>
            <p:cNvSpPr/>
            <p:nvPr/>
          </p:nvSpPr>
          <p:spPr>
            <a:xfrm>
              <a:off x="6642306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endParaRPr>
            </a:p>
          </p:txBody>
        </p:sp>
        <p:sp>
          <p:nvSpPr>
            <p:cNvPr id="15" name="橢圓​​ 14"/>
            <p:cNvSpPr/>
            <p:nvPr/>
          </p:nvSpPr>
          <p:spPr>
            <a:xfrm>
              <a:off x="2455975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endParaRPr>
            </a:p>
          </p:txBody>
        </p:sp>
        <p:grpSp>
          <p:nvGrpSpPr>
            <p:cNvPr id="16" name="群組 15"/>
            <p:cNvGrpSpPr/>
            <p:nvPr/>
          </p:nvGrpSpPr>
          <p:grpSpPr>
            <a:xfrm>
              <a:off x="2563229" y="2594391"/>
              <a:ext cx="4023360" cy="29249"/>
              <a:chOff x="2550323" y="3458731"/>
              <a:chExt cx="4023360" cy="38998"/>
            </a:xfrm>
          </p:grpSpPr>
          <p:cxnSp>
            <p:nvCxnSpPr>
              <p:cNvPr id="17" name="直線接點 16"/>
              <p:cNvCxnSpPr/>
              <p:nvPr/>
            </p:nvCxnSpPr>
            <p:spPr>
              <a:xfrm>
                <a:off x="2550323" y="3458731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  <p:cxnSp>
            <p:nvCxnSpPr>
              <p:cNvPr id="18" name="直線接點​ 17"/>
              <p:cNvCxnSpPr/>
              <p:nvPr/>
            </p:nvCxnSpPr>
            <p:spPr>
              <a:xfrm>
                <a:off x="2550323" y="3497729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5526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218883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5986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 baseline="0"/>
            </a:lvl8pPr>
            <a:lvl9pPr algn="l" rtl="0">
              <a:defRPr sz="1800" baseline="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607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22945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218883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200049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5986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425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6593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128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1218883" y="1803400"/>
            <a:ext cx="6602281" cy="4267201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 baseline="0"/>
            </a:lvl8pPr>
            <a:lvl9pPr algn="l" rtl="0">
              <a:defRPr sz="1600" baseline="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5883" y="1803400"/>
            <a:ext cx="2844060" cy="4267201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5864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 rtl="0">
              <a:defRPr sz="3200" b="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1218883" y="1803400"/>
            <a:ext cx="6602280" cy="426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圖片預留位置 2" descr="要新增影像的空白預留位置。按一下預留位置，然後選取您想要新增的影像。"/>
          <p:cNvSpPr>
            <a:spLocks noGrp="1"/>
          </p:cNvSpPr>
          <p:nvPr>
            <p:ph type="pic" idx="1"/>
          </p:nvPr>
        </p:nvSpPr>
        <p:spPr>
          <a:xfrm>
            <a:off x="1338739" y="1925320"/>
            <a:ext cx="6362567" cy="402336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5883" y="1803401"/>
            <a:ext cx="2844060" cy="4165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0254A8F3-31E9-487B-8442-CA93E2C5E389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050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232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834563" y="434975"/>
            <a:ext cx="1168400" cy="5661025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1217613" y="434975"/>
            <a:ext cx="8413750" cy="5661025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D26C8B-19A4-414D-9AEB-26501743E621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857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2400" noProof="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04721" y="301752"/>
            <a:ext cx="11579384" cy="6254496"/>
          </a:xfrm>
          <a:prstGeom prst="roundRect">
            <a:avLst>
              <a:gd name="adj" fmla="val 2341"/>
            </a:avLst>
          </a:prstGeom>
          <a:solidFill>
            <a:srgbClr val="FFFFFF"/>
          </a:solidFill>
          <a:ln>
            <a:noFill/>
          </a:ln>
          <a:effectLst>
            <a:innerShdw blurRad="508000">
              <a:srgbClr val="FFD14B">
                <a:alpha val="69804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zh-TW" altLang="en-US" noProof="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1168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18883" y="1803400"/>
            <a:ext cx="975106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218882" y="6172200"/>
            <a:ext cx="741487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8836898" y="6172200"/>
            <a:ext cx="1218883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AA61F71-A558-4E4C-99B9-26EA57BBDA86}" type="datetime1">
              <a:rPr lang="zh-TW" altLang="en-US" smtClean="0"/>
              <a:pPr/>
              <a:t>2019/11/10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10258928" y="6172200"/>
            <a:ext cx="711015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507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54864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85039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5214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53896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55648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915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66090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__.docx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Salesforce Sans"/>
                <a:sym typeface="Salesforce Sans"/>
              </a:rPr>
              <a:t>台大科法所招說會分享</a:t>
            </a:r>
            <a:endParaRPr lang="zh-TW" altLang="en-US" dirty="0">
              <a:latin typeface="Salesforce Sans"/>
              <a:ea typeface="細明體" panose="02020509000000000000" pitchFamily="49" charset="-120"/>
              <a:sym typeface="Salesforce Sans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Salesforce Sans"/>
                <a:ea typeface="細明體" panose="02020509000000000000" pitchFamily="49" charset="-120"/>
                <a:sym typeface="Salesforce Sans"/>
              </a:rPr>
              <a:t>科法所碩一</a:t>
            </a:r>
            <a:endParaRPr lang="en-US" altLang="zh-TW" dirty="0">
              <a:latin typeface="Salesforce Sans"/>
              <a:ea typeface="細明體" panose="02020509000000000000" pitchFamily="49" charset="-120"/>
              <a:sym typeface="Salesforce Sans"/>
            </a:endParaRPr>
          </a:p>
          <a:p>
            <a:pPr rtl="0"/>
            <a:r>
              <a:rPr lang="zh-TW" altLang="en-US" dirty="0">
                <a:latin typeface="Salesforce Sans"/>
                <a:ea typeface="細明體" panose="02020509000000000000" pitchFamily="49" charset="-120"/>
                <a:sym typeface="Salesforce Sans"/>
              </a:rPr>
              <a:t>彭啟倫</a:t>
            </a:r>
            <a:endParaRPr lang="en-US" altLang="zh-TW" dirty="0">
              <a:latin typeface="Salesforce Sans"/>
              <a:ea typeface="細明體" panose="02020509000000000000" pitchFamily="49" charset="-120"/>
              <a:sym typeface="Salesforce Sans"/>
            </a:endParaRPr>
          </a:p>
          <a:p>
            <a:pPr rtl="0"/>
            <a:r>
              <a:rPr lang="en-US" altLang="zh-TW" dirty="0">
                <a:latin typeface="Salesforce Sans"/>
                <a:sym typeface="Salesforce Sans"/>
              </a:rPr>
              <a:t>2019.11.12</a:t>
            </a:r>
            <a:endParaRPr lang="zh-TW" altLang="en-US" dirty="0">
              <a:latin typeface="Salesforce Sans"/>
              <a:ea typeface="細明體" panose="02020509000000000000" pitchFamily="49" charset="-120"/>
              <a:sym typeface="Salesforce Sans"/>
            </a:endParaRPr>
          </a:p>
        </p:txBody>
      </p:sp>
    </p:spTree>
    <p:extLst>
      <p:ext uri="{BB962C8B-B14F-4D97-AF65-F5344CB8AC3E}">
        <p14:creationId xmlns:p14="http://schemas.microsoft.com/office/powerpoint/2010/main" val="27075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F234469-6641-FB4A-A988-A1079E6BA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在職生準備的優劣勢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580951D-F469-9040-8D84-1187A1440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TW" altLang="en-US" dirty="0"/>
              <a:t>優勢</a:t>
            </a:r>
            <a:endParaRPr kumimoji="1" lang="en-US" altLang="zh-TW" dirty="0"/>
          </a:p>
          <a:p>
            <a:pPr lvl="1"/>
            <a:r>
              <a:rPr kumimoji="1" lang="zh-CN" altLang="en-US" dirty="0"/>
              <a:t>目的性更清楚</a:t>
            </a:r>
            <a:endParaRPr kumimoji="1" lang="en-US" altLang="zh-CN" dirty="0"/>
          </a:p>
          <a:p>
            <a:pPr lvl="1"/>
            <a:r>
              <a:rPr kumimoji="1" lang="zh-CN" altLang="en-US" dirty="0"/>
              <a:t>在撰寫研究計畫時，會更清楚實務問題</a:t>
            </a:r>
            <a:endParaRPr kumimoji="1" lang="en-US" altLang="zh-CN" dirty="0"/>
          </a:p>
          <a:p>
            <a:pPr lvl="1"/>
            <a:r>
              <a:rPr kumimoji="1" lang="zh-CN" altLang="en-US" dirty="0"/>
              <a:t>經驗閱歷較豐富，可用多元角度看待議題</a:t>
            </a:r>
            <a:endParaRPr kumimoji="1" lang="en-US" altLang="zh-TW" dirty="0"/>
          </a:p>
          <a:p>
            <a:r>
              <a:rPr kumimoji="1" lang="zh-TW" altLang="en-US" dirty="0"/>
              <a:t>劣勢</a:t>
            </a:r>
            <a:endParaRPr kumimoji="1" lang="en-US" altLang="zh-TW" dirty="0"/>
          </a:p>
          <a:p>
            <a:pPr lvl="1"/>
            <a:r>
              <a:rPr kumimoji="1" lang="zh-CN" altLang="en-US" dirty="0"/>
              <a:t>需花時間獲得家庭及職場的支持</a:t>
            </a:r>
            <a:endParaRPr kumimoji="1" lang="en-US" altLang="zh-CN" dirty="0"/>
          </a:p>
          <a:p>
            <a:pPr lvl="1"/>
            <a:r>
              <a:rPr kumimoji="1" lang="zh-CN" altLang="en-US" dirty="0"/>
              <a:t>經濟壓力</a:t>
            </a:r>
            <a:endParaRPr kumimoji="1" lang="en-US" altLang="zh-TW" dirty="0"/>
          </a:p>
          <a:p>
            <a:pPr lvl="1"/>
            <a:r>
              <a:rPr kumimoji="1" lang="zh-TW" altLang="en-US" dirty="0"/>
              <a:t>時間安排需要更精準</a:t>
            </a:r>
            <a:endParaRPr kumimoji="1" lang="en-US" altLang="zh-TW" dirty="0"/>
          </a:p>
          <a:p>
            <a:pPr lvl="1"/>
            <a:r>
              <a:rPr kumimoji="1" lang="zh-TW" altLang="en-US" dirty="0"/>
              <a:t>準備時間需拉長</a:t>
            </a:r>
            <a:endParaRPr kumimoji="1" lang="en-US" altLang="zh-TW" dirty="0"/>
          </a:p>
          <a:p>
            <a:pPr lvl="1"/>
            <a:r>
              <a:rPr kumimoji="1" lang="zh-TW" altLang="en-US" dirty="0"/>
              <a:t>缺少校園資源的連結</a:t>
            </a:r>
          </a:p>
        </p:txBody>
      </p:sp>
    </p:spTree>
    <p:extLst>
      <p:ext uri="{BB962C8B-B14F-4D97-AF65-F5344CB8AC3E}">
        <p14:creationId xmlns:p14="http://schemas.microsoft.com/office/powerpoint/2010/main" val="1111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F6AE0EF-2863-4D2B-B096-CC67189F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備審資料準備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62EEEB-C585-4B1C-8E1A-06B7B37446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005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0CF1CF0B-398F-492B-AB59-AC006E76C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準備重點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9ECAF778-E484-43A4-BC7A-3BF456096D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趕快蒐集大學成績單、相關證書、獎狀等，建議掃描存檔</a:t>
            </a:r>
            <a:endParaRPr lang="en-US" altLang="zh-TW" dirty="0"/>
          </a:p>
          <a:p>
            <a:r>
              <a:rPr lang="zh-TW" altLang="en-US" dirty="0"/>
              <a:t>平常就要建立個人履歷</a:t>
            </a:r>
            <a:endParaRPr lang="en-US" altLang="zh-TW" dirty="0"/>
          </a:p>
          <a:p>
            <a:r>
              <a:rPr lang="zh-TW" altLang="en-US" dirty="0"/>
              <a:t>讀書計畫並非字越多越好。清楚、簡潔，快速讓考官找到重點！</a:t>
            </a:r>
            <a:endParaRPr lang="en-US" altLang="zh-TW" dirty="0"/>
          </a:p>
          <a:p>
            <a:r>
              <a:rPr lang="zh-TW" altLang="en-US" dirty="0"/>
              <a:t>下筆前參考碩博論文的結構</a:t>
            </a:r>
            <a:endParaRPr lang="en-US" altLang="zh-TW" dirty="0"/>
          </a:p>
          <a:p>
            <a:r>
              <a:rPr lang="zh-TW" altLang="en-US" dirty="0"/>
              <a:t>了解研究主題的</a:t>
            </a:r>
            <a:r>
              <a:rPr lang="zh-TW" altLang="en-US" u="sng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「</a:t>
            </a:r>
            <a:r>
              <a:rPr lang="zh-TW" altLang="en-US" u="sng" dirty="0"/>
              <a:t>價值</a:t>
            </a:r>
            <a:r>
              <a:rPr lang="zh-TW" altLang="en-US" u="sng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r>
              <a:rPr lang="zh-TW" altLang="en-US" dirty="0"/>
              <a:t>、</a:t>
            </a:r>
            <a:r>
              <a:rPr lang="zh-TW" altLang="en-US" u="sng" dirty="0"/>
              <a:t>理論及實務</a:t>
            </a:r>
            <a:r>
              <a:rPr lang="zh-TW" altLang="en-US" dirty="0"/>
              <a:t>、</a:t>
            </a:r>
            <a:r>
              <a:rPr lang="zh-TW" altLang="en-US" u="sng" dirty="0"/>
              <a:t>國內外發展狀況</a:t>
            </a:r>
            <a:r>
              <a:rPr lang="zh-TW" altLang="en-US" dirty="0"/>
              <a:t>！</a:t>
            </a:r>
            <a:endParaRPr lang="en-US" altLang="zh-TW" dirty="0"/>
          </a:p>
          <a:p>
            <a:r>
              <a:rPr lang="zh-TW" altLang="en-US" dirty="0"/>
              <a:t>錯字、文句通順、文章邏輯</a:t>
            </a:r>
            <a:endParaRPr lang="en-US" altLang="zh-TW" dirty="0"/>
          </a:p>
          <a:p>
            <a:r>
              <a:rPr lang="zh-TW" altLang="en-US" dirty="0"/>
              <a:t>給學長姐看過</a:t>
            </a:r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466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62A7AB-43D2-4B7D-85AB-5FD4C2150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筆試準備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E8EC39-545E-41AA-BF62-D7F4789368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054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4A0C20B6-0DB7-4808-A613-37BC1DDC1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英文準備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F1F16604-11C0-4E25-800D-071D228AFCF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TW" dirty="0"/>
              <a:t>GRE</a:t>
            </a:r>
            <a:r>
              <a:rPr lang="zh-TW" altLang="en-US" dirty="0"/>
              <a:t>單字用</a:t>
            </a:r>
            <a:r>
              <a:rPr lang="zh-TW" altLang="zh-TW" dirty="0"/>
              <a:t>書</a:t>
            </a:r>
            <a:endParaRPr lang="en-US" altLang="zh-TW" dirty="0"/>
          </a:p>
          <a:p>
            <a:r>
              <a:rPr lang="zh-TW" altLang="zh-TW" dirty="0"/>
              <a:t>英漢辭書</a:t>
            </a:r>
            <a:r>
              <a:rPr lang="en-US" altLang="zh-TW" dirty="0"/>
              <a:t>APP</a:t>
            </a:r>
          </a:p>
          <a:p>
            <a:r>
              <a:rPr lang="zh-TW" altLang="en-US" dirty="0"/>
              <a:t>歷屆考古題及解答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96299AA-86D3-49C8-ACDC-C6B918AC2F8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/>
              <a:t>單字無涯，意義是岸</a:t>
            </a:r>
            <a:endParaRPr lang="en-US" altLang="zh-TW" dirty="0"/>
          </a:p>
          <a:p>
            <a:r>
              <a:rPr lang="zh-TW" altLang="en-US" dirty="0"/>
              <a:t>文法不難要掌握</a:t>
            </a:r>
            <a:endParaRPr lang="en-US" altLang="zh-TW" dirty="0"/>
          </a:p>
          <a:p>
            <a:r>
              <a:rPr lang="zh-TW" altLang="en-US" dirty="0"/>
              <a:t>克漏字：很難臨時抱佛腳</a:t>
            </a:r>
            <a:endParaRPr lang="en-US" altLang="zh-TW" dirty="0"/>
          </a:p>
          <a:p>
            <a:r>
              <a:rPr lang="zh-TW" altLang="en-US" dirty="0"/>
              <a:t>閱讀測驗先看題目。注意語氣、論點轉折</a:t>
            </a:r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892A54A-9A92-A143-B42A-4F2A15A0911A}"/>
              </a:ext>
            </a:extLst>
          </p:cNvPr>
          <p:cNvSpPr/>
          <p:nvPr/>
        </p:nvSpPr>
        <p:spPr>
          <a:xfrm>
            <a:off x="5230316" y="5517232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17090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1EC1E8-6A24-4BF1-AC88-A7CEC264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申論題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9A9447A-E633-4778-A4F9-5F0F6C0F0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要高分請練筆，勿裸考。各校考古題的走向不同。</a:t>
            </a:r>
            <a:endParaRPr lang="en-US" altLang="zh-TW" dirty="0"/>
          </a:p>
          <a:p>
            <a:r>
              <a:rPr lang="zh-TW" altLang="zh-TW" dirty="0"/>
              <a:t>答題形式上還是要分點分項，三段論法，讓老師不會看得不耐煩。</a:t>
            </a:r>
            <a:endParaRPr lang="en-US" altLang="zh-TW" dirty="0"/>
          </a:p>
          <a:p>
            <a:r>
              <a:rPr lang="zh-TW" altLang="en-US" dirty="0"/>
              <a:t>閱讀參考書籍</a:t>
            </a:r>
            <a:endParaRPr lang="en-US" altLang="zh-TW" dirty="0"/>
          </a:p>
          <a:p>
            <a:r>
              <a:rPr lang="zh-TW" altLang="en-US" dirty="0"/>
              <a:t>多參加讀書會、研討會</a:t>
            </a:r>
            <a:endParaRPr lang="en-US" altLang="zh-TW" dirty="0"/>
          </a:p>
          <a:p>
            <a:r>
              <a:rPr lang="zh-TW" altLang="en-US" dirty="0"/>
              <a:t>考試時建議分配時間及擬答篇幅</a:t>
            </a:r>
          </a:p>
        </p:txBody>
      </p:sp>
    </p:spTree>
    <p:extLst>
      <p:ext uri="{BB962C8B-B14F-4D97-AF65-F5344CB8AC3E}">
        <p14:creationId xmlns:p14="http://schemas.microsoft.com/office/powerpoint/2010/main" val="223466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Salesforce Sans"/>
              </a:rPr>
              <a:t>面試準備</a:t>
            </a:r>
          </a:p>
        </p:txBody>
      </p:sp>
      <p:sp>
        <p:nvSpPr>
          <p:cNvPr id="11" name="文字預留位置 10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  <a:sym typeface="Salesforce Sans"/>
            </a:endParaRPr>
          </a:p>
        </p:txBody>
      </p:sp>
    </p:spTree>
    <p:extLst>
      <p:ext uri="{BB962C8B-B14F-4D97-AF65-F5344CB8AC3E}">
        <p14:creationId xmlns:p14="http://schemas.microsoft.com/office/powerpoint/2010/main" val="103924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Salesforce Sans"/>
              </a:rPr>
              <a:t>自擬面試問題</a:t>
            </a:r>
            <a:r>
              <a:rPr lang="en-US" altLang="zh-TW" dirty="0">
                <a:latin typeface="細明體" panose="02020509000000000000" pitchFamily="49" charset="-120"/>
                <a:ea typeface="細明體" panose="02020509000000000000" pitchFamily="49" charset="-120"/>
                <a:sym typeface="Salesforce Sans"/>
              </a:rPr>
              <a:t>(</a:t>
            </a:r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Salesforce Sans"/>
              </a:rPr>
              <a:t>個人</a:t>
            </a:r>
            <a:r>
              <a:rPr lang="en-US" altLang="zh-TW" dirty="0">
                <a:latin typeface="細明體" panose="02020509000000000000" pitchFamily="49" charset="-120"/>
                <a:ea typeface="細明體" panose="02020509000000000000" pitchFamily="49" charset="-120"/>
                <a:sym typeface="Salesforce Sans"/>
              </a:rPr>
              <a:t>)</a:t>
            </a:r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  <a:sym typeface="Salesforce Sans"/>
            </a:endParaRPr>
          </a:p>
        </p:txBody>
      </p:sp>
      <p:sp>
        <p:nvSpPr>
          <p:cNvPr id="7" name="內容版面配置區 6">
            <a:extLst>
              <a:ext uri="{FF2B5EF4-FFF2-40B4-BE49-F238E27FC236}">
                <a16:creationId xmlns:a16="http://schemas.microsoft.com/office/drawing/2014/main" id="{D2DDABEA-96FE-4AA4-AF63-E1CB173D643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zh-TW" altLang="zh-TW" dirty="0"/>
              <a:t>一分鐘自我介紹</a:t>
            </a:r>
            <a:r>
              <a:rPr lang="en-US" altLang="zh-TW" dirty="0"/>
              <a:t>(</a:t>
            </a:r>
            <a:r>
              <a:rPr lang="zh-TW" altLang="zh-TW" dirty="0"/>
              <a:t>台大、成大</a:t>
            </a:r>
            <a:r>
              <a:rPr lang="en-US" altLang="zh-TW" dirty="0"/>
              <a:t>)</a:t>
            </a:r>
            <a:endParaRPr lang="zh-TW" altLang="zh-TW" dirty="0"/>
          </a:p>
          <a:p>
            <a:pPr lvl="0"/>
            <a:r>
              <a:rPr lang="zh-TW" altLang="zh-TW" dirty="0"/>
              <a:t>兩分鐘自我介紹</a:t>
            </a:r>
          </a:p>
          <a:p>
            <a:pPr lvl="0"/>
            <a:r>
              <a:rPr lang="zh-TW" altLang="zh-TW" dirty="0"/>
              <a:t>為何想學法律</a:t>
            </a:r>
            <a:r>
              <a:rPr lang="en-US" altLang="zh-TW" dirty="0"/>
              <a:t>/</a:t>
            </a:r>
            <a:r>
              <a:rPr lang="zh-TW" altLang="zh-TW" dirty="0"/>
              <a:t>科法所？ </a:t>
            </a:r>
          </a:p>
          <a:p>
            <a:pPr lvl="0"/>
            <a:r>
              <a:rPr lang="zh-TW" altLang="zh-TW" dirty="0"/>
              <a:t>你什麼時候開始想念法律？ </a:t>
            </a:r>
          </a:p>
          <a:p>
            <a:pPr lvl="0"/>
            <a:r>
              <a:rPr lang="zh-TW" altLang="zh-TW" dirty="0"/>
              <a:t>對那些課程比較印象深刻或期待</a:t>
            </a:r>
          </a:p>
          <a:p>
            <a:pPr lvl="0"/>
            <a:r>
              <a:rPr lang="zh-TW" altLang="zh-TW" dirty="0"/>
              <a:t>已經唸過學分班，為何想念碩班？</a:t>
            </a:r>
            <a:r>
              <a:rPr lang="en-US" altLang="zh-TW" dirty="0"/>
              <a:t> (</a:t>
            </a:r>
            <a:r>
              <a:rPr lang="zh-TW" altLang="zh-TW" dirty="0"/>
              <a:t>台大、政大</a:t>
            </a:r>
            <a:r>
              <a:rPr lang="en-US" altLang="zh-TW" dirty="0"/>
              <a:t>)</a:t>
            </a:r>
            <a:endParaRPr lang="zh-TW" altLang="zh-TW" dirty="0"/>
          </a:p>
          <a:p>
            <a:r>
              <a:rPr lang="zh-TW" altLang="zh-TW" dirty="0"/>
              <a:t>為何英文程度只有考英檢中級</a:t>
            </a:r>
            <a:endParaRPr lang="zh-TW" altLang="en-US" dirty="0"/>
          </a:p>
        </p:txBody>
      </p:sp>
      <p:sp>
        <p:nvSpPr>
          <p:cNvPr id="8" name="內容版面配置區 7">
            <a:extLst>
              <a:ext uri="{FF2B5EF4-FFF2-40B4-BE49-F238E27FC236}">
                <a16:creationId xmlns:a16="http://schemas.microsoft.com/office/drawing/2014/main" id="{81D6BC40-8CC7-43CB-8530-0FF570FDA4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zh-TW" altLang="zh-TW" dirty="0"/>
              <a:t>家人、工作和經濟狀況怎麼處理？</a:t>
            </a:r>
            <a:r>
              <a:rPr lang="en-US" altLang="zh-TW" dirty="0"/>
              <a:t> (</a:t>
            </a:r>
            <a:r>
              <a:rPr lang="zh-TW" altLang="zh-TW" dirty="0"/>
              <a:t>台大、政大、成大</a:t>
            </a:r>
            <a:r>
              <a:rPr lang="en-US" altLang="zh-TW" dirty="0"/>
              <a:t>)</a:t>
            </a:r>
            <a:endParaRPr lang="zh-TW" altLang="zh-TW" dirty="0"/>
          </a:p>
          <a:p>
            <a:pPr lvl="0"/>
            <a:r>
              <a:rPr lang="zh-TW" altLang="zh-TW" dirty="0"/>
              <a:t>你的生涯規劃？</a:t>
            </a:r>
            <a:r>
              <a:rPr lang="en-US" altLang="zh-TW" dirty="0"/>
              <a:t> (</a:t>
            </a:r>
            <a:r>
              <a:rPr lang="zh-TW" altLang="zh-TW" dirty="0"/>
              <a:t>政大</a:t>
            </a:r>
            <a:r>
              <a:rPr lang="en-US" altLang="zh-TW" dirty="0"/>
              <a:t>)</a:t>
            </a:r>
            <a:endParaRPr lang="zh-TW" altLang="zh-TW" dirty="0"/>
          </a:p>
          <a:p>
            <a:pPr lvl="0"/>
            <a:r>
              <a:rPr lang="zh-TW" altLang="zh-TW" dirty="0"/>
              <a:t>你大學成績不錯，為何不留在原本領域發展？ </a:t>
            </a:r>
          </a:p>
          <a:p>
            <a:pPr lvl="0"/>
            <a:r>
              <a:rPr lang="zh-TW" altLang="zh-TW" dirty="0"/>
              <a:t>大學時期，哪一門課令你印象最深刻？ </a:t>
            </a:r>
          </a:p>
          <a:p>
            <a:pPr lvl="0"/>
            <a:r>
              <a:rPr lang="zh-TW" altLang="zh-TW" dirty="0"/>
              <a:t>為什麼要錄取你，你比其他人特殊在哪裡？ </a:t>
            </a:r>
          </a:p>
          <a:p>
            <a:r>
              <a:rPr lang="zh-TW" altLang="zh-TW" dirty="0"/>
              <a:t>針對律師越來越多，薪水可能越來越差，你該如何應對？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8129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F51033-9CAB-4C48-B201-458293641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ym typeface="Salesforce Sans"/>
              </a:rPr>
              <a:t>自擬面試問題</a:t>
            </a:r>
            <a:r>
              <a:rPr lang="en-US" altLang="zh-TW" dirty="0">
                <a:sym typeface="Salesforce Sans"/>
              </a:rPr>
              <a:t>(</a:t>
            </a:r>
            <a:r>
              <a:rPr lang="zh-TW" altLang="en-US" dirty="0">
                <a:sym typeface="Salesforce Sans"/>
              </a:rPr>
              <a:t>個人</a:t>
            </a:r>
            <a:r>
              <a:rPr lang="en-US" altLang="zh-TW" dirty="0">
                <a:sym typeface="Salesforce Sans"/>
              </a:rPr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A31ED88-20C0-45C6-8830-066BF41CE5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zh-TW" altLang="zh-TW" dirty="0"/>
              <a:t>你考上這麼多家，為何要選擇臺大？以你念臺大的的動機，其他學校更適合不是嗎？ </a:t>
            </a:r>
          </a:p>
          <a:p>
            <a:pPr lvl="0"/>
            <a:r>
              <a:rPr lang="zh-TW" altLang="zh-TW" dirty="0"/>
              <a:t>你知道碩一碩二有幾個學分嗎？你還有時間可以修別的系的課嗎？</a:t>
            </a:r>
          </a:p>
          <a:p>
            <a:pPr lvl="0"/>
            <a:r>
              <a:rPr lang="zh-TW" altLang="zh-TW" dirty="0"/>
              <a:t>有沒有國考的規劃？</a:t>
            </a:r>
          </a:p>
          <a:p>
            <a:pPr lvl="0"/>
            <a:r>
              <a:rPr lang="zh-TW" altLang="zh-TW" dirty="0"/>
              <a:t>修的這幾堂法律課中最喜歡哪一堂？理由？ </a:t>
            </a:r>
          </a:p>
          <a:p>
            <a:pPr lvl="0"/>
            <a:r>
              <a:rPr lang="zh-TW" altLang="zh-TW" dirty="0"/>
              <a:t>你對於法官的印象是什麼</a:t>
            </a:r>
            <a:r>
              <a:rPr lang="en-US" altLang="zh-TW" dirty="0"/>
              <a:t>?</a:t>
            </a:r>
            <a:r>
              <a:rPr lang="zh-TW" altLang="zh-TW" dirty="0"/>
              <a:t>法官有什麼缺失</a:t>
            </a:r>
            <a:r>
              <a:rPr lang="en-US" altLang="zh-TW" dirty="0"/>
              <a:t>? </a:t>
            </a:r>
            <a:endParaRPr lang="zh-TW" altLang="zh-TW" dirty="0"/>
          </a:p>
          <a:p>
            <a:pPr lvl="0"/>
            <a:r>
              <a:rPr lang="zh-TW" altLang="zh-TW" dirty="0"/>
              <a:t>你大學班名次如何</a:t>
            </a:r>
            <a:r>
              <a:rPr lang="en-US" altLang="zh-TW" dirty="0"/>
              <a:t>? </a:t>
            </a:r>
            <a:endParaRPr lang="zh-TW" altLang="zh-TW" dirty="0"/>
          </a:p>
          <a:p>
            <a:pPr lvl="0"/>
            <a:r>
              <a:rPr lang="zh-TW" altLang="zh-TW" dirty="0"/>
              <a:t>你的工作中，哪些會和法律有關</a:t>
            </a:r>
            <a:r>
              <a:rPr lang="en-US" altLang="zh-TW" dirty="0"/>
              <a:t>?</a:t>
            </a:r>
            <a:endParaRPr lang="zh-TW" altLang="zh-TW" dirty="0"/>
          </a:p>
          <a:p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3282897-28BD-4B75-AFD3-EC76F1EC50D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zh-TW" altLang="zh-TW" dirty="0"/>
              <a:t>未來若有機會修讀「外所」課程，會選擇什麼所？</a:t>
            </a:r>
          </a:p>
          <a:p>
            <a:pPr lvl="0"/>
            <a:r>
              <a:rPr lang="zh-TW" altLang="zh-TW" dirty="0"/>
              <a:t>你如何證明自己適合</a:t>
            </a:r>
            <a:r>
              <a:rPr lang="en-US" altLang="zh-TW" dirty="0"/>
              <a:t>(</a:t>
            </a:r>
            <a:r>
              <a:rPr lang="zh-TW" altLang="zh-TW" dirty="0"/>
              <a:t>有足夠的資質、能力</a:t>
            </a:r>
            <a:r>
              <a:rPr lang="en-US" altLang="zh-TW" dirty="0"/>
              <a:t>)</a:t>
            </a:r>
            <a:r>
              <a:rPr lang="zh-TW" altLang="zh-TW" dirty="0"/>
              <a:t>念法律？ </a:t>
            </a:r>
          </a:p>
          <a:p>
            <a:pPr lvl="0"/>
            <a:r>
              <a:rPr lang="zh-TW" altLang="zh-TW" dirty="0"/>
              <a:t>你唸法律想要達成什麼目的</a:t>
            </a:r>
            <a:r>
              <a:rPr lang="en-US" altLang="zh-TW" dirty="0"/>
              <a:t>? </a:t>
            </a:r>
            <a:endParaRPr lang="zh-TW" altLang="zh-TW" dirty="0"/>
          </a:p>
          <a:p>
            <a:pPr lvl="0"/>
            <a:r>
              <a:rPr lang="zh-TW" altLang="zh-TW" dirty="0"/>
              <a:t>怎樣的事情最能激起你的正義感？ </a:t>
            </a:r>
          </a:p>
          <a:p>
            <a:pPr lvl="0"/>
            <a:r>
              <a:rPr lang="zh-TW" altLang="zh-TW" dirty="0"/>
              <a:t>你大學學的法醫學是在學什麼？ </a:t>
            </a:r>
          </a:p>
          <a:p>
            <a:pPr lvl="0"/>
            <a:r>
              <a:rPr lang="zh-TW" altLang="zh-TW" dirty="0"/>
              <a:t>你做出來的研究和法律系學生有什麼不同？ </a:t>
            </a:r>
          </a:p>
          <a:p>
            <a:r>
              <a:rPr lang="zh-TW" altLang="zh-TW" dirty="0"/>
              <a:t>你念的大學科系來念法律的優點和缺點？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3611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7B9A58E-694C-44A3-B05D-1AFC85075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ym typeface="Salesforce Sans"/>
              </a:rPr>
              <a:t>自擬面試問題</a:t>
            </a:r>
            <a:r>
              <a:rPr lang="en-US" altLang="zh-TW" dirty="0">
                <a:sym typeface="Salesforce Sans"/>
              </a:rPr>
              <a:t>(</a:t>
            </a:r>
            <a:r>
              <a:rPr lang="zh-TW" altLang="en-US" dirty="0">
                <a:sym typeface="Salesforce Sans"/>
              </a:rPr>
              <a:t>個人</a:t>
            </a:r>
            <a:r>
              <a:rPr lang="en-US" altLang="zh-TW" dirty="0">
                <a:sym typeface="Salesforce Sans"/>
              </a:rPr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097B13-E731-412A-BC4B-9C03429A543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zh-TW" dirty="0"/>
              <a:t>本校科法所的特色與優勢為何？為何吸引你前來申請？ </a:t>
            </a:r>
          </a:p>
          <a:p>
            <a:pPr lvl="0"/>
            <a:r>
              <a:rPr lang="zh-TW" altLang="zh-TW" dirty="0"/>
              <a:t>台灣的同婚釋憲及公投結果，你有何看法？</a:t>
            </a:r>
          </a:p>
          <a:p>
            <a:pPr lvl="0"/>
            <a:r>
              <a:rPr lang="zh-TW" altLang="zh-TW" dirty="0"/>
              <a:t>何謂比例原則？</a:t>
            </a:r>
          </a:p>
          <a:p>
            <a:pPr lvl="0"/>
            <a:r>
              <a:rPr lang="zh-TW" altLang="zh-TW" dirty="0"/>
              <a:t>舉出一件你最近關心的台灣「重大時事」</a:t>
            </a:r>
          </a:p>
          <a:p>
            <a:pPr lvl="0"/>
            <a:r>
              <a:rPr lang="zh-TW" altLang="zh-TW" dirty="0"/>
              <a:t>人權是法律的問題還是社會學的問題？</a:t>
            </a:r>
          </a:p>
          <a:p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7926290-97E9-45A0-8ABF-F6BBFA96AE6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zh-TW" dirty="0"/>
              <a:t>最近看的一本法律相關書籍？心得？ </a:t>
            </a:r>
          </a:p>
          <a:p>
            <a:r>
              <a:rPr lang="zh-TW" altLang="zh-TW" dirty="0"/>
              <a:t>關於在公共場合禁止抽菸＆強制騎機車要戴安全帽你認為兩者正當性高低為何？</a:t>
            </a:r>
          </a:p>
          <a:p>
            <a:pPr lvl="0"/>
            <a:r>
              <a:rPr lang="zh-TW" altLang="zh-TW" dirty="0"/>
              <a:t>你的碩士研究主題是甚麼？為什麼又來唸科法所？</a:t>
            </a:r>
          </a:p>
          <a:p>
            <a:pPr lvl="0"/>
            <a:r>
              <a:rPr lang="zh-TW" altLang="zh-TW" dirty="0"/>
              <a:t>你是否就學期間會考國考？ </a:t>
            </a:r>
          </a:p>
          <a:p>
            <a:r>
              <a:rPr lang="zh-TW" altLang="zh-TW" dirty="0"/>
              <a:t>何謂正義？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1610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4AAB05-9A02-40DE-BAB3-12971A4F5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ym typeface="Salesforce Sans"/>
              </a:rPr>
              <a:t>自擬面試問題</a:t>
            </a:r>
            <a:r>
              <a:rPr lang="en-US" altLang="zh-TW" dirty="0">
                <a:sym typeface="Salesforce Sans"/>
              </a:rPr>
              <a:t>(</a:t>
            </a:r>
            <a:r>
              <a:rPr lang="zh-TW" altLang="en-US" dirty="0">
                <a:sym typeface="Salesforce Sans"/>
              </a:rPr>
              <a:t>研究計畫</a:t>
            </a:r>
            <a:r>
              <a:rPr lang="en-US" altLang="zh-TW" dirty="0">
                <a:sym typeface="Salesforce Sans"/>
              </a:rPr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7CDF5BB-1016-42F9-8571-3CAC587100A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zh-TW" altLang="zh-TW" dirty="0"/>
              <a:t>精神衛生法和</a:t>
            </a:r>
            <a:r>
              <a:rPr lang="en-US" altLang="zh-TW" dirty="0"/>
              <a:t>CRPD</a:t>
            </a:r>
            <a:r>
              <a:rPr lang="zh-TW" altLang="zh-TW" dirty="0"/>
              <a:t>的衝突在哪？ </a:t>
            </a:r>
          </a:p>
          <a:p>
            <a:pPr lvl="0"/>
            <a:r>
              <a:rPr lang="zh-TW" altLang="zh-TW" dirty="0"/>
              <a:t>精神鑑定如何做教化可能性？ </a:t>
            </a:r>
          </a:p>
          <a:p>
            <a:pPr lvl="0"/>
            <a:r>
              <a:rPr lang="zh-TW" altLang="zh-TW" dirty="0"/>
              <a:t>精神鑑定如何做再犯危險評估？ </a:t>
            </a:r>
          </a:p>
          <a:p>
            <a:pPr lvl="0"/>
            <a:r>
              <a:rPr lang="zh-TW" altLang="zh-TW" dirty="0"/>
              <a:t>責任能力有哪些的內涵及判準？ </a:t>
            </a:r>
          </a:p>
          <a:p>
            <a:pPr lvl="0"/>
            <a:r>
              <a:rPr lang="zh-TW" altLang="zh-TW" dirty="0"/>
              <a:t>精神衛生法庭和藥物法庭有哪些異同？ </a:t>
            </a:r>
          </a:p>
          <a:p>
            <a:pPr lvl="0"/>
            <a:r>
              <a:rPr lang="zh-TW" altLang="zh-TW" dirty="0"/>
              <a:t>精神病犯的處遇有哪些？ </a:t>
            </a:r>
          </a:p>
          <a:p>
            <a:pPr lvl="0"/>
            <a:r>
              <a:rPr lang="zh-TW" altLang="zh-TW" dirty="0"/>
              <a:t>意思能力的門檻及構面是指？</a:t>
            </a:r>
          </a:p>
          <a:p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F5EF450-35B0-4213-BE20-45C0EA5DA93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zh-TW" altLang="zh-TW" dirty="0"/>
              <a:t>使民事鑑定更彈性也有法律安定性是指？ </a:t>
            </a:r>
          </a:p>
          <a:p>
            <a:pPr lvl="0"/>
            <a:r>
              <a:rPr lang="zh-TW" altLang="zh-TW" dirty="0"/>
              <a:t>你對於人工智慧醫療的想法是？ </a:t>
            </a:r>
          </a:p>
          <a:p>
            <a:pPr lvl="0"/>
            <a:r>
              <a:rPr lang="zh-TW" altLang="zh-TW" dirty="0"/>
              <a:t>病人自主權利法的想法是？ </a:t>
            </a:r>
          </a:p>
          <a:p>
            <a:pPr lvl="0"/>
            <a:r>
              <a:rPr lang="zh-TW" altLang="zh-TW" dirty="0"/>
              <a:t>對醫事爭議處理法的想法是？</a:t>
            </a:r>
          </a:p>
          <a:p>
            <a:pPr lvl="0"/>
            <a:r>
              <a:rPr lang="zh-TW" altLang="zh-TW" dirty="0"/>
              <a:t>何謂滑坡謬誤？ </a:t>
            </a:r>
          </a:p>
          <a:p>
            <a:pPr lvl="0"/>
            <a:r>
              <a:rPr lang="zh-TW" altLang="zh-TW" dirty="0"/>
              <a:t>矯正系統每年精神科就診人數增加的原因？解決方法？ </a:t>
            </a:r>
          </a:p>
          <a:p>
            <a:pPr lvl="0"/>
            <a:r>
              <a:rPr lang="zh-TW" altLang="zh-TW" dirty="0"/>
              <a:t>何謂治療性司法？ 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1465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051D2A-4359-4C07-87B9-E668816AD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ym typeface="Salesforce Sans"/>
              </a:rPr>
              <a:t>自擬面試問題</a:t>
            </a:r>
            <a:r>
              <a:rPr lang="en-US" altLang="zh-TW" dirty="0">
                <a:sym typeface="Salesforce Sans"/>
              </a:rPr>
              <a:t>(</a:t>
            </a:r>
            <a:r>
              <a:rPr lang="zh-TW" altLang="en-US" dirty="0">
                <a:sym typeface="Salesforce Sans"/>
              </a:rPr>
              <a:t>研究計畫</a:t>
            </a:r>
            <a:r>
              <a:rPr lang="en-US" altLang="zh-TW" dirty="0">
                <a:sym typeface="Salesforce Sans"/>
              </a:rPr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EDC64E6-482C-4B25-AE37-D57A821895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lvl="0"/>
            <a:r>
              <a:rPr lang="zh-TW" altLang="zh-TW" dirty="0"/>
              <a:t>何謂修復式司法？ </a:t>
            </a:r>
          </a:p>
          <a:p>
            <a:pPr lvl="0"/>
            <a:r>
              <a:rPr lang="zh-TW" altLang="zh-TW" dirty="0"/>
              <a:t>怎麼將專業帶進法律？怎麼做科際整合？內容與方法論？</a:t>
            </a:r>
          </a:p>
          <a:p>
            <a:pPr lvl="0"/>
            <a:r>
              <a:rPr lang="zh-TW" altLang="zh-TW" dirty="0"/>
              <a:t>那些老師與刑法政策有相關？ </a:t>
            </a:r>
          </a:p>
          <a:p>
            <a:pPr lvl="0"/>
            <a:r>
              <a:rPr lang="zh-TW" altLang="zh-TW" dirty="0"/>
              <a:t>何謂法律人？ </a:t>
            </a:r>
          </a:p>
          <a:p>
            <a:pPr lvl="0"/>
            <a:r>
              <a:rPr lang="zh-TW" altLang="zh-TW" dirty="0"/>
              <a:t>為什麼想當法律人</a:t>
            </a:r>
            <a:r>
              <a:rPr lang="en-US" altLang="zh-TW" dirty="0"/>
              <a:t>? </a:t>
            </a:r>
            <a:endParaRPr lang="zh-TW" altLang="zh-TW" dirty="0"/>
          </a:p>
          <a:p>
            <a:pPr lvl="0"/>
            <a:r>
              <a:rPr lang="zh-TW" altLang="zh-TW" dirty="0"/>
              <a:t>精神健康法庭有甚麼好處</a:t>
            </a:r>
          </a:p>
          <a:p>
            <a:r>
              <a:rPr lang="zh-TW" altLang="zh-TW" dirty="0"/>
              <a:t>精神健康法庭在台灣可能會遇到甚麼問題？ </a:t>
            </a:r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949CC68-FDB3-4EF1-96C1-E5608350A68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lvl="0"/>
            <a:r>
              <a:rPr lang="zh-TW" altLang="zh-TW" dirty="0"/>
              <a:t>目前強制住院的甄審委員會，醫界和司法界意見不同，你覺得呢？</a:t>
            </a:r>
          </a:p>
          <a:p>
            <a:pPr lvl="0"/>
            <a:r>
              <a:rPr lang="zh-TW" altLang="zh-TW" dirty="0"/>
              <a:t>精神健康法庭可以解決甚麼問題？台灣目前又有甚麼問題需要精神健康法庭解決？</a:t>
            </a:r>
          </a:p>
          <a:p>
            <a:pPr lvl="0"/>
            <a:r>
              <a:rPr lang="zh-TW" altLang="zh-TW" dirty="0"/>
              <a:t>美國的強制住院制度，和台灣的比較？</a:t>
            </a:r>
          </a:p>
          <a:p>
            <a:pPr lvl="0"/>
            <a:r>
              <a:rPr lang="zh-TW" altLang="zh-TW" dirty="0"/>
              <a:t>你研究計畫所謂精神健康法庭真的是一個法律問題嗎</a:t>
            </a:r>
            <a:r>
              <a:rPr lang="en-US" altLang="zh-TW" dirty="0"/>
              <a:t>? </a:t>
            </a:r>
            <a:endParaRPr lang="zh-TW" altLang="zh-TW" dirty="0"/>
          </a:p>
          <a:p>
            <a:r>
              <a:rPr lang="zh-TW" altLang="zh-TW" dirty="0"/>
              <a:t>舉出一件最近在工作中關注的法律議題。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955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>
            <a:extLst>
              <a:ext uri="{FF2B5EF4-FFF2-40B4-BE49-F238E27FC236}">
                <a16:creationId xmlns:a16="http://schemas.microsoft.com/office/drawing/2014/main" id="{A0A31F97-C49F-40D5-AEC6-9B1C03E2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面試準備這樣就夠？</a:t>
            </a:r>
          </a:p>
        </p:txBody>
      </p:sp>
      <p:graphicFrame>
        <p:nvGraphicFramePr>
          <p:cNvPr id="10" name="內容版面配置區 9">
            <a:extLst>
              <a:ext uri="{FF2B5EF4-FFF2-40B4-BE49-F238E27FC236}">
                <a16:creationId xmlns:a16="http://schemas.microsoft.com/office/drawing/2014/main" id="{16F83173-4271-4AA6-9DE5-198F4F661F23}"/>
              </a:ext>
            </a:extLst>
          </p:cNvPr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70593442"/>
              </p:ext>
            </p:extLst>
          </p:nvPr>
        </p:nvGraphicFramePr>
        <p:xfrm>
          <a:off x="2139950" y="1803400"/>
          <a:ext cx="2930525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4" imgW="6123390" imgH="8915380" progId="Word.Document.12">
                  <p:embed/>
                </p:oleObj>
              </mc:Choice>
              <mc:Fallback>
                <p:oleObj name="Document" r:id="rId4" imgW="6123390" imgH="89153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39950" y="1803400"/>
                        <a:ext cx="2930525" cy="426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內容版面配置區 11">
            <a:extLst>
              <a:ext uri="{FF2B5EF4-FFF2-40B4-BE49-F238E27FC236}">
                <a16:creationId xmlns:a16="http://schemas.microsoft.com/office/drawing/2014/main" id="{DC9079A6-C5BC-4F00-90E3-D4270C5C5C7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/>
              <a:t>是否需打逐字稿？</a:t>
            </a:r>
            <a:endParaRPr lang="en-US" altLang="zh-TW" b="1" dirty="0"/>
          </a:p>
          <a:p>
            <a:r>
              <a:rPr lang="zh-TW" altLang="en-US" dirty="0"/>
              <a:t>對議題或自我是否足夠理解</a:t>
            </a:r>
            <a:endParaRPr lang="en-US" altLang="zh-TW" dirty="0"/>
          </a:p>
          <a:p>
            <a:r>
              <a:rPr lang="zh-TW" altLang="en-US" dirty="0"/>
              <a:t>臨場發揮的能力</a:t>
            </a:r>
            <a:endParaRPr lang="en-US" altLang="zh-TW" dirty="0"/>
          </a:p>
          <a:p>
            <a:r>
              <a:rPr lang="zh-TW" altLang="en-US" dirty="0"/>
              <a:t>是否需精準控制時間</a:t>
            </a:r>
            <a:endParaRPr lang="en-US" altLang="zh-TW" dirty="0"/>
          </a:p>
          <a:p>
            <a:r>
              <a:rPr lang="zh-TW" altLang="en-US" dirty="0"/>
              <a:t>能否快速組織整段話重點</a:t>
            </a:r>
            <a:endParaRPr lang="en-US" altLang="zh-TW" dirty="0"/>
          </a:p>
          <a:p>
            <a:r>
              <a:rPr lang="zh-TW" altLang="en-US" dirty="0"/>
              <a:t>專業領域的溝通語言差異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1987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53E24245-8369-4557-8BD6-8B58C3DA9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目前強制住院的甄審委員會，醫界和司法界意見不同，你覺得呢？</a:t>
            </a:r>
            <a:r>
              <a:rPr lang="en-US" altLang="zh-TW" b="1" dirty="0"/>
              <a:t> (</a:t>
            </a:r>
            <a:r>
              <a:rPr lang="zh-TW" altLang="en-US" b="1" dirty="0"/>
              <a:t>例</a:t>
            </a:r>
            <a:r>
              <a:rPr lang="en-US" altLang="zh-TW" b="1" dirty="0"/>
              <a:t>)</a:t>
            </a:r>
            <a:endParaRPr lang="zh-TW" altLang="en-US" dirty="0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298C4001-4901-447E-A9D0-AED8F8F36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/>
              <a:t>擬答</a:t>
            </a:r>
            <a:r>
              <a:rPr lang="zh-TW" altLang="en-US" dirty="0"/>
              <a:t>：</a:t>
            </a:r>
            <a:r>
              <a:rPr lang="zh-TW" altLang="zh-TW" dirty="0"/>
              <a:t>目前這部分議題主要有</a:t>
            </a:r>
            <a:r>
              <a:rPr lang="zh-TW" altLang="zh-TW" dirty="0">
                <a:solidFill>
                  <a:srgbClr val="FF0000"/>
                </a:solidFill>
              </a:rPr>
              <a:t>三個</a:t>
            </a:r>
            <a:r>
              <a:rPr lang="zh-TW" altLang="zh-TW" dirty="0"/>
              <a:t>層面探討：嚴重病人之概念範圍是否妥適、強制住院治療與</a:t>
            </a:r>
            <a:r>
              <a:rPr lang="en-US" altLang="zh-TW" dirty="0"/>
              <a:t>CRPD</a:t>
            </a:r>
            <a:r>
              <a:rPr lang="zh-TW" altLang="zh-TW" dirty="0"/>
              <a:t>身心障礙者權利公約之適用關係為何，以及強制住院治療之處置由行政或司法機關審酌認定。</a:t>
            </a:r>
            <a:endParaRPr lang="en-US" altLang="zh-TW" dirty="0"/>
          </a:p>
          <a:p>
            <a:r>
              <a:rPr lang="zh-TW" altLang="zh-TW" dirty="0">
                <a:solidFill>
                  <a:srgbClr val="FF0000"/>
                </a:solidFill>
              </a:rPr>
              <a:t>法界</a:t>
            </a:r>
            <a:r>
              <a:rPr lang="zh-TW" altLang="zh-TW" dirty="0"/>
              <a:t>目前大多擔心兩點：時效性與專業性，</a:t>
            </a:r>
            <a:r>
              <a:rPr lang="zh-TW" altLang="zh-TW" dirty="0">
                <a:solidFill>
                  <a:srgbClr val="FF0000"/>
                </a:solidFill>
              </a:rPr>
              <a:t>醫界</a:t>
            </a:r>
            <a:r>
              <a:rPr lang="zh-TW" altLang="en-US" dirty="0"/>
              <a:t>則擔心成為</a:t>
            </a:r>
            <a:r>
              <a:rPr lang="zh-TW" altLang="zh-TW" dirty="0"/>
              <a:t>戕害人身自由的兇手，</a:t>
            </a:r>
            <a:r>
              <a:rPr lang="zh-TW" altLang="en-US" dirty="0"/>
              <a:t>傾向認為</a:t>
            </a:r>
            <a:r>
              <a:rPr lang="zh-TW" altLang="zh-TW" dirty="0"/>
              <a:t>應</a:t>
            </a:r>
            <a:r>
              <a:rPr lang="zh-TW" altLang="en-US" dirty="0"/>
              <a:t>依</a:t>
            </a:r>
            <a:r>
              <a:rPr lang="zh-TW" altLang="zh-TW" dirty="0"/>
              <a:t>法官保留原則，由法院認定。</a:t>
            </a:r>
            <a:endParaRPr lang="en-US" altLang="zh-TW" dirty="0"/>
          </a:p>
          <a:p>
            <a:r>
              <a:rPr lang="zh-TW" altLang="zh-TW" dirty="0"/>
              <a:t>在</a:t>
            </a:r>
            <a:r>
              <a:rPr lang="zh-TW" altLang="zh-TW" dirty="0">
                <a:solidFill>
                  <a:srgbClr val="FF0000"/>
                </a:solidFill>
              </a:rPr>
              <a:t>比較法</a:t>
            </a:r>
            <a:r>
              <a:rPr lang="zh-TW" altLang="zh-TW" dirty="0"/>
              <a:t>上，台日韓東亞國家都不由法院裁定強制住院，但英美則是用設在醫院的簡易法庭或聽證會來完備程序。台灣現行制度是</a:t>
            </a:r>
            <a:r>
              <a:rPr lang="en-US" altLang="zh-TW" dirty="0"/>
              <a:t>…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620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1637505" y="3208881"/>
            <a:ext cx="8913813" cy="1198562"/>
          </a:xfrm>
        </p:spPr>
        <p:txBody>
          <a:bodyPr vert="horz" lIns="91416" tIns="45708" rIns="91416" bIns="45708" rtlCol="0" anchor="b">
            <a:noAutofit/>
          </a:bodyPr>
          <a:lstStyle/>
          <a:p>
            <a:pPr>
              <a:lnSpc>
                <a:spcPct val="90000"/>
              </a:lnSpc>
            </a:pPr>
            <a:r>
              <a:rPr lang="zh-TW" altLang="en-US" sz="2000" dirty="0"/>
              <a:t>感謝聆聽，請多指教</a:t>
            </a:r>
            <a:br>
              <a:rPr lang="en-US" altLang="zh-TW" sz="2000" dirty="0"/>
            </a:br>
            <a:br>
              <a:rPr lang="en-US" altLang="zh-TW" sz="2000" dirty="0"/>
            </a:br>
            <a:br>
              <a:rPr lang="en-US" altLang="zh-TW" sz="2000" dirty="0"/>
            </a:br>
            <a:r>
              <a:rPr lang="en-US" altLang="zh-TW" sz="2000" dirty="0"/>
              <a:t>r08a41004@ntu.edu.tw</a:t>
            </a:r>
          </a:p>
        </p:txBody>
      </p:sp>
      <p:pic>
        <p:nvPicPr>
          <p:cNvPr id="7" name="圖形 6">
            <a:extLst>
              <a:ext uri="{FF2B5EF4-FFF2-40B4-BE49-F238E27FC236}">
                <a16:creationId xmlns:a16="http://schemas.microsoft.com/office/drawing/2014/main" id="{60C538F8-F4FD-4984-9666-AFC79DB84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98468" y="2480459"/>
            <a:ext cx="5072260" cy="3853967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121E03A-109F-476A-BD2D-056985845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F28FB93-0A08-4E7D-8E63-9EFA29F1E093}" type="slidenum">
              <a:rPr lang="en-US" altLang="zh-TW" smtClean="0"/>
              <a:pPr rtl="0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2675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經典書本式 16X9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50000"/>
              </a:schemeClr>
            </a:gs>
            <a:gs pos="6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/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3577_TF02801059.potx" id="{2C1F84BD-AD81-415C-9473-51A2D6E4F03B}" vid="{F21E1038-26EF-4BB8-8B76-9F6A069D9D30}"/>
    </a:ext>
  </a:extLst>
</a:theme>
</file>

<file path=ppt/theme/theme2.xml><?xml version="1.0" encoding="utf-8"?>
<a:theme xmlns:a="http://schemas.openxmlformats.org/drawingml/2006/main" name="Office 佈景主題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1360476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TP102801058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706496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83ED4759-CFDD-43F0-817C-11D9197192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003AC8-209A-4321-A17C-1B7A206433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D80E12-3BE9-4746-820E-FFB249F467F2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1191</Words>
  <Application>Microsoft Macintosh PowerPoint</Application>
  <PresentationFormat>自訂</PresentationFormat>
  <Paragraphs>128</Paragraphs>
  <Slides>16</Slides>
  <Notes>7</Notes>
  <HiddenSlides>0</HiddenSlides>
  <MMClips>0</MMClips>
  <ScaleCrop>false</ScaleCrop>
  <HeadingPairs>
    <vt:vector size="8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3" baseType="lpstr">
      <vt:lpstr>細明體</vt:lpstr>
      <vt:lpstr>新細明體</vt:lpstr>
      <vt:lpstr>Salesforce Sans</vt:lpstr>
      <vt:lpstr>Arial</vt:lpstr>
      <vt:lpstr>Constantia</vt:lpstr>
      <vt:lpstr>經典書本式 16X9</vt:lpstr>
      <vt:lpstr>Document</vt:lpstr>
      <vt:lpstr>台大科法所招說會分享</vt:lpstr>
      <vt:lpstr>在職生準備的優劣勢</vt:lpstr>
      <vt:lpstr>備審資料準備</vt:lpstr>
      <vt:lpstr>準備重點</vt:lpstr>
      <vt:lpstr>筆試準備</vt:lpstr>
      <vt:lpstr>英文準備</vt:lpstr>
      <vt:lpstr>申論題</vt:lpstr>
      <vt:lpstr>面試準備</vt:lpstr>
      <vt:lpstr>自擬面試問題(個人)</vt:lpstr>
      <vt:lpstr>自擬面試問題(個人)</vt:lpstr>
      <vt:lpstr>自擬面試問題(個人)</vt:lpstr>
      <vt:lpstr>自擬面試問題(研究計畫)</vt:lpstr>
      <vt:lpstr>自擬面試問題(研究計畫)</vt:lpstr>
      <vt:lpstr>面試準備這樣就夠？</vt:lpstr>
      <vt:lpstr>目前強制住院的甄審委員會，醫界和司法界意見不同，你覺得呢？ (例)</vt:lpstr>
      <vt:lpstr>感謝聆聽，請多指教   r08a41004@ntu.edu.tw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台大科法所招說會分享</dc:title>
  <dc:creator>Chilung Peng</dc:creator>
  <cp:lastModifiedBy>Chilung Peng</cp:lastModifiedBy>
  <cp:revision>21</cp:revision>
  <dcterms:created xsi:type="dcterms:W3CDTF">2019-09-04T11:43:47Z</dcterms:created>
  <dcterms:modified xsi:type="dcterms:W3CDTF">2019-11-10T14:52:22Z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